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810" r:id="rId2"/>
    <p:sldMasterId id="2147483769" r:id="rId3"/>
  </p:sldMasterIdLst>
  <p:notesMasterIdLst>
    <p:notesMasterId r:id="rId21"/>
  </p:notesMasterIdLst>
  <p:sldIdLst>
    <p:sldId id="541" r:id="rId4"/>
    <p:sldId id="510" r:id="rId5"/>
    <p:sldId id="524" r:id="rId6"/>
    <p:sldId id="539" r:id="rId7"/>
    <p:sldId id="514" r:id="rId8"/>
    <p:sldId id="528" r:id="rId9"/>
    <p:sldId id="530" r:id="rId10"/>
    <p:sldId id="534" r:id="rId11"/>
    <p:sldId id="535" r:id="rId12"/>
    <p:sldId id="518" r:id="rId13"/>
    <p:sldId id="502" r:id="rId14"/>
    <p:sldId id="533" r:id="rId15"/>
    <p:sldId id="538" r:id="rId16"/>
    <p:sldId id="540" r:id="rId17"/>
    <p:sldId id="507" r:id="rId18"/>
    <p:sldId id="501" r:id="rId19"/>
    <p:sldId id="542" r:id="rId20"/>
  </p:sldIdLst>
  <p:sldSz cx="9144000" cy="5143500" type="screen16x9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黑体" pitchFamily="49" charset="-122"/>
      <p:regular r:id="rId26"/>
    </p:embeddedFont>
    <p:embeddedFont>
      <p:font typeface="楷体" pitchFamily="49" charset="-122"/>
      <p:regular r:id="rId27"/>
    </p:embeddedFont>
    <p:embeddedFont>
      <p:font typeface="幼圆" pitchFamily="49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008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4935672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00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68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36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53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19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0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86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391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93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2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63021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88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82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82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47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1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72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26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0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85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8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08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19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83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982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73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28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52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86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45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28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99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968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37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85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61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03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85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33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24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7774198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532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37344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83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89275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8912999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3445988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3194245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2719119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564992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679475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3401038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06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3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88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5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28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7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10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38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94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10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89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9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91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32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27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56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91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0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16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22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41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46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30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36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24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60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69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7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0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50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11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6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18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14698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49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87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44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78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32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70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77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39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27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14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276927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99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278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00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77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31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0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2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42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83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16669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09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0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21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7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63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17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8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12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26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5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31182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998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35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10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61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13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002764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29058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4173934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781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092812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005991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280480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53855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160203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694433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20816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5802721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7621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413539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96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5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78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922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57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89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96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75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20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35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593248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99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80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83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39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35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99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41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72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41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2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26" Type="http://schemas.openxmlformats.org/officeDocument/2006/relationships/slideLayout" Target="../slideLayouts/slideLayout94.xml"/><Relationship Id="rId39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89.xml"/><Relationship Id="rId34" Type="http://schemas.openxmlformats.org/officeDocument/2006/relationships/slideLayout" Target="../slideLayouts/slideLayout102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6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slideLayout" Target="../slideLayouts/slideLayout154.xml"/><Relationship Id="rId26" Type="http://schemas.openxmlformats.org/officeDocument/2006/relationships/slideLayout" Target="../slideLayouts/slideLayout162.xml"/><Relationship Id="rId39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39.xml"/><Relationship Id="rId21" Type="http://schemas.openxmlformats.org/officeDocument/2006/relationships/slideLayout" Target="../slideLayouts/slideLayout157.xml"/><Relationship Id="rId34" Type="http://schemas.openxmlformats.org/officeDocument/2006/relationships/slideLayout" Target="../slideLayouts/slideLayout170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5" Type="http://schemas.openxmlformats.org/officeDocument/2006/relationships/slideLayout" Target="../slideLayouts/slideLayout161.xml"/><Relationship Id="rId33" Type="http://schemas.openxmlformats.org/officeDocument/2006/relationships/slideLayout" Target="../slideLayouts/slideLayout169.xml"/><Relationship Id="rId38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56.xml"/><Relationship Id="rId29" Type="http://schemas.openxmlformats.org/officeDocument/2006/relationships/slideLayout" Target="../slideLayouts/slideLayout165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24" Type="http://schemas.openxmlformats.org/officeDocument/2006/relationships/slideLayout" Target="../slideLayouts/slideLayout160.xml"/><Relationship Id="rId32" Type="http://schemas.openxmlformats.org/officeDocument/2006/relationships/slideLayout" Target="../slideLayouts/slideLayout168.xml"/><Relationship Id="rId37" Type="http://schemas.openxmlformats.org/officeDocument/2006/relationships/slideLayout" Target="../slideLayouts/slideLayout173.xml"/><Relationship Id="rId40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23" Type="http://schemas.openxmlformats.org/officeDocument/2006/relationships/slideLayout" Target="../slideLayouts/slideLayout159.xml"/><Relationship Id="rId28" Type="http://schemas.openxmlformats.org/officeDocument/2006/relationships/slideLayout" Target="../slideLayouts/slideLayout164.xml"/><Relationship Id="rId36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155.xml"/><Relationship Id="rId31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Relationship Id="rId22" Type="http://schemas.openxmlformats.org/officeDocument/2006/relationships/slideLayout" Target="../slideLayouts/slideLayout158.xml"/><Relationship Id="rId27" Type="http://schemas.openxmlformats.org/officeDocument/2006/relationships/slideLayout" Target="../slideLayouts/slideLayout163.xml"/><Relationship Id="rId30" Type="http://schemas.openxmlformats.org/officeDocument/2006/relationships/slideLayout" Target="../slideLayouts/slideLayout166.xml"/><Relationship Id="rId35" Type="http://schemas.openxmlformats.org/officeDocument/2006/relationships/slideLayout" Target="../slideLayouts/slideLayout171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的周长（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72" action="ppaction://hlinksldjump"/>
            </p:cNvPr>
            <p:cNvPicPr>
              <a:picLocks noChangeAspect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7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625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  <p:sldLayoutId id="2147483766" r:id="rId52"/>
    <p:sldLayoutId id="2147483767" r:id="rId53"/>
    <p:sldLayoutId id="2147483768" r:id="rId54"/>
    <p:sldLayoutId id="2147483676" r:id="rId55"/>
    <p:sldLayoutId id="2147483677" r:id="rId56"/>
    <p:sldLayoutId id="2147483678" r:id="rId57"/>
    <p:sldLayoutId id="2147483679" r:id="rId58"/>
    <p:sldLayoutId id="2147483680" r:id="rId59"/>
    <p:sldLayoutId id="2147483681" r:id="rId60"/>
    <p:sldLayoutId id="2147483682" r:id="rId61"/>
    <p:sldLayoutId id="2147483707" r:id="rId62"/>
    <p:sldLayoutId id="2147483708" r:id="rId63"/>
    <p:sldLayoutId id="2147483709" r:id="rId64"/>
    <p:sldLayoutId id="2147483710" r:id="rId65"/>
    <p:sldLayoutId id="2147483711" r:id="rId66"/>
    <p:sldLayoutId id="2147483712" r:id="rId67"/>
    <p:sldLayoutId id="2147483713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的周长（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89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  <p:sldLayoutId id="2147483835" r:id="rId25"/>
    <p:sldLayoutId id="2147483836" r:id="rId26"/>
    <p:sldLayoutId id="2147483837" r:id="rId27"/>
    <p:sldLayoutId id="2147483838" r:id="rId28"/>
    <p:sldLayoutId id="2147483839" r:id="rId29"/>
    <p:sldLayoutId id="2147483840" r:id="rId30"/>
    <p:sldLayoutId id="2147483841" r:id="rId31"/>
    <p:sldLayoutId id="2147483842" r:id="rId32"/>
    <p:sldLayoutId id="2147483843" r:id="rId33"/>
    <p:sldLayoutId id="2147483844" r:id="rId34"/>
    <p:sldLayoutId id="2147483845" r:id="rId35"/>
    <p:sldLayoutId id="2147483846" r:id="rId36"/>
    <p:sldLayoutId id="2147483847" r:id="rId37"/>
    <p:sldLayoutId id="2147483848" r:id="rId38"/>
    <p:sldLayoutId id="2147483849" r:id="rId39"/>
    <p:sldLayoutId id="2147483850" r:id="rId40"/>
    <p:sldLayoutId id="2147483851" r:id="rId41"/>
    <p:sldLayoutId id="2147483852" r:id="rId42"/>
    <p:sldLayoutId id="2147483853" r:id="rId43"/>
    <p:sldLayoutId id="2147483854" r:id="rId44"/>
    <p:sldLayoutId id="2147483855" r:id="rId45"/>
    <p:sldLayoutId id="2147483856" r:id="rId46"/>
    <p:sldLayoutId id="2147483857" r:id="rId47"/>
    <p:sldLayoutId id="2147483858" r:id="rId48"/>
    <p:sldLayoutId id="2147483859" r:id="rId49"/>
    <p:sldLayoutId id="2147483860" r:id="rId50"/>
    <p:sldLayoutId id="2147483861" r:id="rId51"/>
    <p:sldLayoutId id="2147483862" r:id="rId52"/>
    <p:sldLayoutId id="2147483863" r:id="rId53"/>
    <p:sldLayoutId id="2147483864" r:id="rId54"/>
    <p:sldLayoutId id="2147483865" r:id="rId55"/>
    <p:sldLayoutId id="2147483866" r:id="rId56"/>
    <p:sldLayoutId id="2147483867" r:id="rId57"/>
    <p:sldLayoutId id="2147483868" r:id="rId58"/>
    <p:sldLayoutId id="2147483869" r:id="rId59"/>
    <p:sldLayoutId id="2147483870" r:id="rId60"/>
    <p:sldLayoutId id="2147483871" r:id="rId61"/>
    <p:sldLayoutId id="2147483872" r:id="rId62"/>
    <p:sldLayoutId id="2147483873" r:id="rId63"/>
    <p:sldLayoutId id="2147483874" r:id="rId64"/>
    <p:sldLayoutId id="2147483875" r:id="rId65"/>
    <p:sldLayoutId id="2147483876" r:id="rId66"/>
    <p:sldLayoutId id="2147483877" r:id="rId67"/>
    <p:sldLayoutId id="2147483878" r:id="rId6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34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5.xml"/><Relationship Id="rId7" Type="http://schemas.openxmlformats.org/officeDocument/2006/relationships/image" Target="../media/image4.emf"/><Relationship Id="rId2" Type="http://schemas.openxmlformats.org/officeDocument/2006/relationships/slide" Target="slide17.xml"/><Relationship Id="rId1" Type="http://schemas.openxmlformats.org/officeDocument/2006/relationships/slideLayout" Target="../slideLayouts/slideLayout76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16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2" action="ppaction://hlinksldjump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4" action="ppaction://hlinksldjump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5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6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535" y="1435155"/>
            <a:ext cx="566244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圆的周长（</a:t>
            </a:r>
            <a:r>
              <a:rPr lang="en-US" altLang="zh-CN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1</a:t>
            </a: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/>
                <a:cs typeface="宋体" panose="02010600030101010101" pitchFamily="2" charset="-122"/>
              </a:rPr>
              <a:t>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情境导入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探究新知</a:t>
            </a: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课堂小结</a:t>
            </a: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 smtClean="0">
                <a:solidFill>
                  <a:srgbClr val="0050AA"/>
                </a:solidFill>
                <a:latin typeface="宋体"/>
                <a:ea typeface="宋体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/>
              <a:ea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宋体"/>
                <a:ea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7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  <a:ea typeface="宋体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78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pic>
        <p:nvPicPr>
          <p:cNvPr id="4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792468" y="356494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70054" y="1149787"/>
            <a:ext cx="7443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个圆形喷水池的半径是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米。它的周长是多少米？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843808" y="1755048"/>
            <a:ext cx="2265362" cy="1410976"/>
            <a:chOff x="5122" y="3251"/>
            <a:chExt cx="3569" cy="2219"/>
          </a:xfrm>
        </p:grpSpPr>
        <p:sp>
          <p:nvSpPr>
            <p:cNvPr id="32" name="文本框 7"/>
            <p:cNvSpPr txBox="1">
              <a:spLocks noChangeArrowheads="1"/>
            </p:cNvSpPr>
            <p:nvPr/>
          </p:nvSpPr>
          <p:spPr bwMode="auto">
            <a:xfrm>
              <a:off x="5708" y="3251"/>
              <a:ext cx="2983" cy="1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3.14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14</a:t>
              </a:r>
            </a:p>
            <a:p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sp>
          <p:nvSpPr>
            <p:cNvPr id="37" name="文本框 8"/>
            <p:cNvSpPr txBox="1">
              <a:spLocks noChangeArrowheads="1"/>
            </p:cNvSpPr>
            <p:nvPr/>
          </p:nvSpPr>
          <p:spPr bwMode="auto">
            <a:xfrm>
              <a:off x="5122" y="3971"/>
              <a:ext cx="2715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＝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6.28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14</a:t>
              </a:r>
            </a:p>
          </p:txBody>
        </p:sp>
        <p:sp>
          <p:nvSpPr>
            <p:cNvPr id="38" name="文本框 9"/>
            <p:cNvSpPr txBox="1">
              <a:spLocks noChangeArrowheads="1"/>
            </p:cNvSpPr>
            <p:nvPr/>
          </p:nvSpPr>
          <p:spPr bwMode="auto">
            <a:xfrm>
              <a:off x="5122" y="4744"/>
              <a:ext cx="344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＝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87.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92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（米）</a:t>
              </a:r>
            </a:p>
          </p:txBody>
        </p:sp>
      </p:grpSp>
      <p:sp>
        <p:nvSpPr>
          <p:cNvPr id="39" name="TextBox 22"/>
          <p:cNvSpPr txBox="1">
            <a:spLocks noChangeArrowheads="1"/>
          </p:cNvSpPr>
          <p:nvPr/>
        </p:nvSpPr>
        <p:spPr bwMode="auto">
          <a:xfrm>
            <a:off x="2339752" y="3382048"/>
            <a:ext cx="3924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答：它的周长是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87.92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米。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323528" y="555526"/>
            <a:ext cx="7415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en-US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计算下面各圆的周长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133" y="1131590"/>
            <a:ext cx="6694049" cy="188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51944" y="3219822"/>
            <a:ext cx="2116200" cy="1410976"/>
            <a:chOff x="5122" y="3251"/>
            <a:chExt cx="3334" cy="2219"/>
          </a:xfrm>
        </p:grpSpPr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5620" y="3251"/>
              <a:ext cx="2715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3.14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</a:p>
            <a:p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sp>
          <p:nvSpPr>
            <p:cNvPr id="17" name="文本框 8"/>
            <p:cNvSpPr txBox="1">
              <a:spLocks noChangeArrowheads="1"/>
            </p:cNvSpPr>
            <p:nvPr/>
          </p:nvSpPr>
          <p:spPr bwMode="auto">
            <a:xfrm>
              <a:off x="5122" y="3971"/>
              <a:ext cx="247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＝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6.28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</a:p>
          </p:txBody>
        </p:sp>
        <p:sp>
          <p:nvSpPr>
            <p:cNvPr id="18" name="文本框 9"/>
            <p:cNvSpPr txBox="1">
              <a:spLocks noChangeArrowheads="1"/>
            </p:cNvSpPr>
            <p:nvPr/>
          </p:nvSpPr>
          <p:spPr bwMode="auto">
            <a:xfrm>
              <a:off x="5122" y="4744"/>
              <a:ext cx="3334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＝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12.56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i="1" dirty="0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m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</p:grp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576075" y="3200152"/>
            <a:ext cx="3175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3.14=31.4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cm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6012160" y="3147814"/>
            <a:ext cx="2283135" cy="1410976"/>
            <a:chOff x="5122" y="3251"/>
            <a:chExt cx="3597" cy="2219"/>
          </a:xfrm>
        </p:grpSpPr>
        <p:sp>
          <p:nvSpPr>
            <p:cNvPr id="21" name="文本框 7"/>
            <p:cNvSpPr txBox="1">
              <a:spLocks noChangeArrowheads="1"/>
            </p:cNvSpPr>
            <p:nvPr/>
          </p:nvSpPr>
          <p:spPr bwMode="auto">
            <a:xfrm>
              <a:off x="5576" y="3251"/>
              <a:ext cx="2715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2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3.14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sp>
          <p:nvSpPr>
            <p:cNvPr id="22" name="文本框 8"/>
            <p:cNvSpPr txBox="1">
              <a:spLocks noChangeArrowheads="1"/>
            </p:cNvSpPr>
            <p:nvPr/>
          </p:nvSpPr>
          <p:spPr bwMode="auto">
            <a:xfrm>
              <a:off x="5122" y="3971"/>
              <a:ext cx="247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＝</a:t>
              </a:r>
              <a:r>
                <a:rPr lang="en-US" altLang="zh-CN" sz="24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6.28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×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3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  <p:sp>
          <p:nvSpPr>
            <p:cNvPr id="23" name="文本框 9"/>
            <p:cNvSpPr txBox="1">
              <a:spLocks noChangeArrowheads="1"/>
            </p:cNvSpPr>
            <p:nvPr/>
          </p:nvSpPr>
          <p:spPr bwMode="auto">
            <a:xfrm>
              <a:off x="5122" y="4744"/>
              <a:ext cx="3597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＝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18.84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（</a:t>
              </a:r>
              <a:r>
                <a:rPr lang="en-US" altLang="zh-CN" sz="2400" b="1" i="1" dirty="0" err="1" smtClean="0">
                  <a:latin typeface="Times New Roman" pitchFamily="18" charset="0"/>
                  <a:ea typeface="楷体" pitchFamily="49" charset="-122"/>
                  <a:cs typeface="Times New Roman" pitchFamily="18" charset="0"/>
                  <a:sym typeface="宋体" pitchFamily="2" charset="-122"/>
                </a:rPr>
                <a:t>dm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41852" y="622329"/>
            <a:ext cx="78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计算各圆的周长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740352" y="3177431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34761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5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2038077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3.5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271576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4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343584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1.2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9872" y="1347614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 = 15.7(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19872" y="2038077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 = 10.99(</a:t>
            </a:r>
            <a:r>
              <a:rPr lang="en-US" altLang="zh-CN" sz="2400" b="1" i="1" dirty="0" err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dm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271576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25.12(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879" y="3406229"/>
            <a:ext cx="4446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1.2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= 7.536(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cm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926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88026" y="542925"/>
            <a:ext cx="821642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一种汽车车轮的直径是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0.6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米。它在公路上转一周前进多少米？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531910" y="2883305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77999" y="293315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在公路上转一周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前进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1.884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2483768" y="2067693"/>
            <a:ext cx="3373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.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3.14=1.884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m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48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71125" y="428625"/>
            <a:ext cx="80727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摩天轮的半径是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米，坐着它转动一周，大约在空中转过多少米？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6084168" y="3351737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39552" y="3351737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答：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大约在空中转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过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62.8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i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962680" y="2427734"/>
            <a:ext cx="4148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×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10 = 62.8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i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宋体" pitchFamily="2" charset="-122"/>
              </a:rPr>
              <a:t>m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050" name="Picture 2" descr="C:\Users\tongxiaofang\Pictures\j_p94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677" y="1059582"/>
            <a:ext cx="3098279" cy="221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314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99592" y="1923678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我学会了计算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圆的周长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899592" y="2355726"/>
            <a:ext cx="7128792" cy="154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任何一个圆的周长除以直径的商都是一个固定的数，我们把它叫作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圆周率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，用字母</a:t>
            </a:r>
            <a:r>
              <a:rPr lang="zh-CN" altLang="en-US" sz="2400" b="1" i="1" noProof="1"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noProof="1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（</a:t>
            </a:r>
            <a:r>
              <a:rPr lang="zh-CN" altLang="en-US" sz="2400" b="1" i="1" noProof="1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pài</a:t>
            </a:r>
            <a:r>
              <a:rPr lang="zh-CN" altLang="en-US" sz="2400" b="1" noProof="1">
                <a:solidFill>
                  <a:srgbClr val="FF0000"/>
                </a:solidFill>
                <a:ea typeface="楷体" pitchFamily="49" charset="-122"/>
                <a:cs typeface="Times New Roman" pitchFamily="18" charset="0"/>
                <a:sym typeface="+mn-ea"/>
              </a:rPr>
              <a:t>）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表示。</a:t>
            </a:r>
            <a:r>
              <a:rPr lang="zh-CN" altLang="en-US" sz="2400" b="1" i="1" noProof="1"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是一个无限不循环小数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r>
              <a:rPr lang="zh-CN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如果用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表示圆的周长，那么周长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与直径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d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或半径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的关系是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C = </a:t>
            </a:r>
            <a:r>
              <a:rPr lang="zh-CN" altLang="en-US" sz="2400" b="1" i="1" noProof="1"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d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或</a:t>
            </a:r>
            <a:r>
              <a:rPr lang="en-US" altLang="zh-CN" sz="2400" b="1" i="1" noProof="1" smtClean="0">
                <a:ea typeface="楷体" pitchFamily="49" charset="-122"/>
                <a:cs typeface="Times New Roman" pitchFamily="18" charset="0"/>
                <a:sym typeface="+mn-ea"/>
              </a:rPr>
              <a:t>C </a:t>
            </a:r>
            <a:r>
              <a:rPr lang="en-US" altLang="zh-CN" sz="2400" b="1" i="1" noProof="1">
                <a:ea typeface="楷体" pitchFamily="49" charset="-122"/>
                <a:cs typeface="Times New Roman" pitchFamily="18" charset="0"/>
                <a:sym typeface="+mn-ea"/>
              </a:rPr>
              <a:t>= </a:t>
            </a:r>
            <a:r>
              <a:rPr lang="en-US" altLang="zh-CN" sz="2400" b="1" noProof="1"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400" b="1" i="1" noProof="1"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noProof="1" smtClean="0"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1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44686" y="1947626"/>
            <a:ext cx="1598389" cy="131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972270" y="1424270"/>
            <a:ext cx="3600400" cy="499409"/>
          </a:xfrm>
          <a:prstGeom prst="wedgeRoundRectCallout">
            <a:avLst>
              <a:gd name="adj1" fmla="val -45391"/>
              <a:gd name="adj2" fmla="val 8110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下面图形的周长怎么算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311026" y="3651225"/>
            <a:ext cx="3117628" cy="720725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圆的周长怎么算呢？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857166" y="1347615"/>
            <a:ext cx="3315904" cy="710787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只要把每条边的长度相加就行了。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813030" y="2594705"/>
            <a:ext cx="1007442" cy="1194549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3" name="等腰三角形 2"/>
          <p:cNvSpPr/>
          <p:nvPr/>
        </p:nvSpPr>
        <p:spPr>
          <a:xfrm>
            <a:off x="1620342" y="2322168"/>
            <a:ext cx="663685" cy="681631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2527521" y="2499743"/>
            <a:ext cx="893021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3708574" y="2237811"/>
            <a:ext cx="720080" cy="765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梯形 5"/>
          <p:cNvSpPr/>
          <p:nvPr/>
        </p:nvSpPr>
        <p:spPr>
          <a:xfrm>
            <a:off x="4788694" y="2355727"/>
            <a:ext cx="867632" cy="597274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平行四边形 6"/>
          <p:cNvSpPr/>
          <p:nvPr/>
        </p:nvSpPr>
        <p:spPr>
          <a:xfrm>
            <a:off x="5940822" y="2355727"/>
            <a:ext cx="864096" cy="588745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39010"/>
            <a:ext cx="345598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圆角矩形标注 30"/>
          <p:cNvSpPr/>
          <p:nvPr/>
        </p:nvSpPr>
        <p:spPr>
          <a:xfrm>
            <a:off x="2627784" y="2960563"/>
            <a:ext cx="4670177" cy="907331"/>
          </a:xfrm>
          <a:prstGeom prst="wedgeRoundRectCallout">
            <a:avLst>
              <a:gd name="adj1" fmla="val -34934"/>
              <a:gd name="adj2" fmla="val 7124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左边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个自行车车轮各滚动一周，哪个车轮行的路程比较长？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741031" y="1160363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4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937" y="3219822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71550"/>
            <a:ext cx="37528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7" y="2076649"/>
            <a:ext cx="3784600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6" y="3292276"/>
            <a:ext cx="327501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2"/>
          <p:cNvSpPr txBox="1">
            <a:spLocks noChangeArrowheads="1"/>
          </p:cNvSpPr>
          <p:nvPr/>
        </p:nvSpPr>
        <p:spPr bwMode="auto">
          <a:xfrm>
            <a:off x="4499992" y="1124942"/>
            <a:ext cx="4244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车轮一周的长度是车轮的周长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4499992" y="2023641"/>
            <a:ext cx="42449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比较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个车轮的直径和周长，你有什么发现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2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96336" y="3132552"/>
            <a:ext cx="1008112" cy="119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/>
          <p:nvPr/>
        </p:nvSpPr>
        <p:spPr>
          <a:xfrm>
            <a:off x="4644008" y="3089050"/>
            <a:ext cx="2565475" cy="878807"/>
          </a:xfrm>
          <a:prstGeom prst="wedgeRoundRectCallout">
            <a:avLst>
              <a:gd name="adj1" fmla="val 58889"/>
              <a:gd name="adj2" fmla="val 2821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我发现，圆的直径长，周长也长。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472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9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2"/>
          <p:cNvSpPr txBox="1"/>
          <p:nvPr/>
        </p:nvSpPr>
        <p:spPr>
          <a:xfrm>
            <a:off x="1719112" y="588625"/>
            <a:ext cx="66693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如右图，在正方形内画一个最大的圆。你知道正方形的周长是圆直径的几倍吗？</a:t>
            </a: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697" y="1486321"/>
            <a:ext cx="2722563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810" y="1457747"/>
            <a:ext cx="2760662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39552" y="2030785"/>
            <a:ext cx="4483100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在圆内再画一个正六边形，六边形的顶点都在圆上，六边形的周长是圆直径的几倍？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39552" y="3507854"/>
            <a:ext cx="59912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想一想：圆的周长大约是直径的几倍？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51920" y="2830165"/>
            <a:ext cx="1557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55776" y="4054301"/>
            <a:ext cx="1557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倍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428284" y="515675"/>
            <a:ext cx="1166673" cy="1064551"/>
            <a:chOff x="670145" y="1457273"/>
            <a:chExt cx="1555361" cy="1419401"/>
          </a:xfrm>
        </p:grpSpPr>
        <p:pic>
          <p:nvPicPr>
            <p:cNvPr id="14" name="图片 13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5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2"/>
          <p:cNvSpPr txBox="1"/>
          <p:nvPr/>
        </p:nvSpPr>
        <p:spPr>
          <a:xfrm>
            <a:off x="467544" y="555526"/>
            <a:ext cx="809625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2380"/>
              </a:lnSpc>
            </a:pPr>
            <a:r>
              <a:rPr lang="zh-CN" altLang="en-US" sz="2400" b="1" spc="-200" noProof="1">
                <a:latin typeface="楷体" pitchFamily="49" charset="-122"/>
                <a:ea typeface="楷体" pitchFamily="49" charset="-122"/>
                <a:sym typeface="+mn-ea"/>
              </a:rPr>
              <a:t>几人一组，用硬纸板剪出</a:t>
            </a:r>
            <a:r>
              <a:rPr lang="en-US" altLang="zh-CN" sz="2400" b="1" spc="-200" noProof="1"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400" b="1" spc="-200" noProof="1">
                <a:latin typeface="楷体" pitchFamily="49" charset="-122"/>
                <a:ea typeface="楷体" pitchFamily="49" charset="-122"/>
                <a:sym typeface="+mn-ea"/>
              </a:rPr>
              <a:t>个大小不同的圆，想办法量出它们的周长，再计算每个圆的周长除以直径的商，并把表格填写完整。</a:t>
            </a: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3040782"/>
            <a:ext cx="22479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1900957"/>
            <a:ext cx="298767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3" r="78555" b="24985"/>
          <a:stretch>
            <a:fillRect/>
          </a:stretch>
        </p:blipFill>
        <p:spPr bwMode="auto">
          <a:xfrm>
            <a:off x="4703763" y="3243982"/>
            <a:ext cx="639762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34"/>
          <p:cNvSpPr>
            <a:spLocks noChangeArrowheads="1"/>
          </p:cNvSpPr>
          <p:nvPr/>
        </p:nvSpPr>
        <p:spPr bwMode="auto">
          <a:xfrm>
            <a:off x="1470025" y="3040782"/>
            <a:ext cx="2525911" cy="1037270"/>
          </a:xfrm>
          <a:prstGeom prst="wedgeRoundRectCallout">
            <a:avLst>
              <a:gd name="adj1" fmla="val -58556"/>
              <a:gd name="adj2" fmla="val 30352"/>
              <a:gd name="adj3" fmla="val 16667"/>
            </a:avLst>
          </a:prstGeom>
          <a:solidFill>
            <a:schemeClr val="bg1"/>
          </a:solidFill>
          <a:ln w="12700">
            <a:solidFill>
              <a:srgbClr val="F4849D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5"/>
          <p:cNvSpPr txBox="1">
            <a:spLocks noChangeArrowheads="1"/>
          </p:cNvSpPr>
          <p:nvPr/>
        </p:nvSpPr>
        <p:spPr bwMode="auto">
          <a:xfrm>
            <a:off x="1475656" y="3145199"/>
            <a:ext cx="2632844" cy="93871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2238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把圆片放在直尺上滚动一周，量出它的长度。</a:t>
            </a: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1470025" y="1864444"/>
            <a:ext cx="2851150" cy="830997"/>
          </a:xfrm>
          <a:prstGeom prst="wedgeRoundRectCallout">
            <a:avLst>
              <a:gd name="adj1" fmla="val -56995"/>
              <a:gd name="adj2" fmla="val 25023"/>
              <a:gd name="adj3" fmla="val 16667"/>
            </a:avLst>
          </a:prstGeom>
          <a:solidFill>
            <a:schemeClr val="bg1"/>
          </a:solidFill>
          <a:ln w="12700">
            <a:solidFill>
              <a:srgbClr val="85AAE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1543050" y="1864444"/>
            <a:ext cx="2792413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用线绕圆片一周，量出它的长度。</a:t>
            </a:r>
          </a:p>
        </p:txBody>
      </p:sp>
      <p:pic>
        <p:nvPicPr>
          <p:cNvPr id="2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259187" y="1900957"/>
            <a:ext cx="908591" cy="105727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2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60857" y="3121264"/>
            <a:ext cx="806921" cy="956788"/>
          </a:xfrm>
          <a:prstGeom prst="rect">
            <a:avLst/>
          </a:prstGeom>
          <a:solidFill>
            <a:schemeClr val="bg1"/>
          </a:solidFill>
          <a:extLst/>
        </p:spPr>
      </p:pic>
    </p:spTree>
    <p:extLst>
      <p:ext uri="{BB962C8B-B14F-4D97-AF65-F5344CB8AC3E}">
        <p14:creationId xmlns:p14="http://schemas.microsoft.com/office/powerpoint/2010/main" val="2753473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bldLvl="0" animBg="1"/>
      <p:bldP spid="18" grpId="0"/>
      <p:bldP spid="19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092280" y="3529076"/>
            <a:ext cx="1008112" cy="986890"/>
          </a:xfrm>
          <a:prstGeom prst="rect">
            <a:avLst/>
          </a:prstGeom>
          <a:noFill/>
          <a:extLst/>
        </p:spPr>
      </p:pic>
      <p:sp>
        <p:nvSpPr>
          <p:cNvPr id="24" name="圆角矩形标注 23"/>
          <p:cNvSpPr/>
          <p:nvPr/>
        </p:nvSpPr>
        <p:spPr>
          <a:xfrm>
            <a:off x="1331640" y="2378192"/>
            <a:ext cx="3600400" cy="1258760"/>
          </a:xfrm>
          <a:prstGeom prst="wedgeRoundRectCallout">
            <a:avLst>
              <a:gd name="adj1" fmla="val -56448"/>
              <a:gd name="adj2" fmla="val 340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通过测量和计算，你发现圆的周长和直径之间有什么关系？</a:t>
            </a:r>
          </a:p>
        </p:txBody>
      </p:sp>
      <p:sp>
        <p:nvSpPr>
          <p:cNvPr id="26" name="圆角矩形标注 25"/>
          <p:cNvSpPr/>
          <p:nvPr/>
        </p:nvSpPr>
        <p:spPr>
          <a:xfrm>
            <a:off x="5148064" y="2412816"/>
            <a:ext cx="2863801" cy="903542"/>
          </a:xfrm>
          <a:prstGeom prst="wedgeRoundRectCallout">
            <a:avLst>
              <a:gd name="adj1" fmla="val 29423"/>
              <a:gd name="adj2" fmla="val 6593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一个圆的周长总是直径的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倍多一些。</a:t>
            </a: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50000"/>
            <a:ext cx="3511550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2931790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851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2"/>
          <p:cNvSpPr txBox="1"/>
          <p:nvPr/>
        </p:nvSpPr>
        <p:spPr>
          <a:xfrm>
            <a:off x="467544" y="655210"/>
            <a:ext cx="8128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实际上，任何一个圆的周长除以直径的商都是一个固定的数，我们把它叫作</a:t>
            </a:r>
            <a:r>
              <a:rPr lang="zh-CN" altLang="en-US" sz="24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圆周率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，用字母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（</a:t>
            </a:r>
            <a:r>
              <a:rPr lang="zh-CN" altLang="en-US" sz="2400" b="1" i="1" noProof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pài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）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表示。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是一个无限不循环小数。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3130390" y="1855539"/>
            <a:ext cx="33305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zh-CN" altLang="en-US" sz="2400" b="1" i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= 3.141592653…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467544" y="2344564"/>
            <a:ext cx="81280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在计算时，一般保留两位小数，取它的近似值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395536" y="3046189"/>
            <a:ext cx="84249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noProof="1">
                <a:latin typeface="楷体" pitchFamily="49" charset="-122"/>
                <a:ea typeface="楷体" pitchFamily="49" charset="-122"/>
                <a:sym typeface="+mn-ea"/>
              </a:rPr>
              <a:t>如果用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表示圆的周长，那么周长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与直径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或半径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的关系是：</a:t>
            </a:r>
            <a:endParaRPr lang="en-US" altLang="zh-CN" sz="2400" b="1" noProof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2987824" y="3838277"/>
            <a:ext cx="384175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= 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d </a:t>
            </a:r>
            <a:r>
              <a:rPr lang="en-US" altLang="zh-CN" sz="2400" b="1" i="1" noProof="1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或</a:t>
            </a:r>
            <a:r>
              <a:rPr lang="zh-CN" altLang="en-US" sz="2400" b="1" i="1" noProof="1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i="1" noProof="1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C = </a:t>
            </a:r>
            <a:r>
              <a:rPr lang="en-US" altLang="zh-CN" sz="2400" b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π</a:t>
            </a:r>
            <a:r>
              <a:rPr lang="en-US" altLang="zh-CN" sz="2400" b="1" i="1" noProof="1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r</a:t>
            </a:r>
            <a:endParaRPr lang="en-US" altLang="zh-CN" sz="2400" b="1" noProof="1"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0461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1510"/>
            <a:ext cx="3603625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1122759" y="1851670"/>
            <a:ext cx="69056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英寸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≈66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207.24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（厘米）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英寸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≈61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191.54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（厘米）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英寸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≈56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3.14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×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175.84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（厘米）</a:t>
            </a:r>
          </a:p>
          <a:p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9" name="文本框 9"/>
          <p:cNvSpPr txBox="1">
            <a:spLocks noChangeArrowheads="1"/>
          </p:cNvSpPr>
          <p:nvPr/>
        </p:nvSpPr>
        <p:spPr bwMode="auto">
          <a:xfrm>
            <a:off x="1129754" y="3219822"/>
            <a:ext cx="617855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答：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英寸车轮的周长大约是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207.24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厘米；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 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英寸车轮的周长大约是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191.54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厘米；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 22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英寸车轮的周长大约是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175.84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厘米。</a:t>
            </a:r>
          </a:p>
        </p:txBody>
      </p:sp>
    </p:spTree>
    <p:extLst>
      <p:ext uri="{BB962C8B-B14F-4D97-AF65-F5344CB8AC3E}">
        <p14:creationId xmlns:p14="http://schemas.microsoft.com/office/powerpoint/2010/main" val="306347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795</Words>
  <Application>Microsoft Office PowerPoint</Application>
  <PresentationFormat>全屏显示(16:9)</PresentationFormat>
  <Paragraphs>82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Calibri</vt:lpstr>
      <vt:lpstr>黑体</vt:lpstr>
      <vt:lpstr>楷体</vt:lpstr>
      <vt:lpstr>幼圆</vt:lpstr>
      <vt:lpstr>Times New Roman</vt:lpstr>
      <vt:lpstr>微软雅黑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2019-10-15T02:19:17Z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